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3" r:id="rId9"/>
    <p:sldId id="258" r:id="rId10"/>
    <p:sldId id="264" r:id="rId11"/>
    <p:sldId id="265" r:id="rId12"/>
    <p:sldId id="266" r:id="rId13"/>
    <p:sldId id="272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59" d="100"/>
          <a:sy n="59" d="100"/>
        </p:scale>
        <p:origin x="-74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756E-C35F-409E-9691-F02C93023A2E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F9FD-7F41-4A73-9C21-C59D031CCB1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6E11-BFB7-425A-BED5-1FB06AFEBF0F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D1B9-AF17-45A2-8538-D19D5742AE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C1B5-0D5D-4CC2-87B9-C172BE74EEF9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8828-D52D-47EC-AD5F-542FA7856DF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AE3B-2FF6-4CF4-BA6E-62C1F05D2C82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01BC-1011-4DB4-A2E9-904AB549478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A723-1625-4B36-A2D8-6DDD8FC635F4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CAB4-839E-4300-9424-7D2A8A49351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847F-E3AF-4BCA-99AE-4D2003F2AE41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0073-0AEA-42FC-B630-56830BC50C0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4478-DA7E-419E-8059-F51C59E2B0E8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4017-91C8-4AF4-ACA0-F84B905E70B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E93D-1EC3-43AE-B11F-8F0F65F1F3C6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F29B-D397-416D-903F-91229EB5AA1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4E5B-1339-4FA1-8E7A-BCD1568CEA79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3892-FD60-44F5-9EFE-DC89CD9025F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4D06-4B1D-4D17-96F1-AB899911839D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06B4-9F91-42FA-BD86-7E4965DC846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8394-940B-490C-B0F2-C25E40965306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9199-131E-42F9-86F9-4992F41DA3D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A5B65-E9DE-4D7F-A75A-A20CB3D5035A}" type="datetimeFigureOut">
              <a:rPr lang="es-MX"/>
              <a:pPr>
                <a:defRPr/>
              </a:pPr>
              <a:t>10/11/2010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E584A8-CDBD-4259-BD8B-70BBC2FF916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c/c6/Europe_%28orthographic_projection%29.sv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2159000"/>
          </a:xfrm>
        </p:spPr>
        <p:txBody>
          <a:bodyPr/>
          <a:lstStyle/>
          <a:p>
            <a:pPr eaLnBrk="1" hangingPunct="1"/>
            <a:r>
              <a:rPr lang="es-MX" sz="3600" smtClean="0"/>
              <a:t/>
            </a:r>
            <a:br>
              <a:rPr lang="es-MX" sz="3600" smtClean="0"/>
            </a:br>
            <a:r>
              <a:rPr lang="es-MX" sz="2800" b="1" smtClean="0">
                <a:latin typeface="Book Antiqua" pitchFamily="18" charset="0"/>
              </a:rPr>
              <a:t>LA SEGURIDAD JURÍDICA </a:t>
            </a:r>
            <a:r>
              <a:rPr lang="es-MX" sz="2800" smtClean="0">
                <a:latin typeface="Book Antiqua" pitchFamily="18" charset="0"/>
              </a:rPr>
              <a:t/>
            </a:r>
            <a:br>
              <a:rPr lang="es-MX" sz="2800" smtClean="0">
                <a:latin typeface="Book Antiqua" pitchFamily="18" charset="0"/>
              </a:rPr>
            </a:br>
            <a:r>
              <a:rPr lang="es-MX" sz="2800" b="1" smtClean="0">
                <a:latin typeface="Book Antiqua" pitchFamily="18" charset="0"/>
              </a:rPr>
              <a:t>DEL DESPACHANTE DE ADUANAS </a:t>
            </a:r>
            <a:r>
              <a:rPr lang="es-MX" sz="2800" smtClean="0">
                <a:latin typeface="Book Antiqua" pitchFamily="18" charset="0"/>
              </a:rPr>
              <a:t/>
            </a:r>
            <a:br>
              <a:rPr lang="es-MX" sz="2800" smtClean="0">
                <a:latin typeface="Book Antiqua" pitchFamily="18" charset="0"/>
              </a:rPr>
            </a:br>
            <a:r>
              <a:rPr lang="es-MX" sz="2800" smtClean="0">
                <a:latin typeface="Book Antiqua" pitchFamily="18" charset="0"/>
              </a:rPr>
              <a:t/>
            </a:r>
            <a:br>
              <a:rPr lang="es-MX" sz="2800" smtClean="0">
                <a:latin typeface="Book Antiqua" pitchFamily="18" charset="0"/>
              </a:rPr>
            </a:br>
            <a:r>
              <a:rPr lang="es-MX" sz="3600" smtClean="0"/>
              <a:t/>
            </a:r>
            <a:br>
              <a:rPr lang="es-MX" sz="3600" smtClean="0"/>
            </a:br>
            <a:r>
              <a:rPr lang="es-MX" sz="2800" smtClean="0">
                <a:latin typeface="Book Antiqua" pitchFamily="18" charset="0"/>
              </a:rPr>
              <a:t>ANDRÉS ROHDE PONCE</a:t>
            </a:r>
            <a:r>
              <a:rPr lang="es-MX" sz="3600" smtClean="0"/>
              <a:t/>
            </a:r>
            <a:br>
              <a:rPr lang="es-MX" sz="3600" smtClean="0"/>
            </a:br>
            <a:endParaRPr lang="es-MX" sz="360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913" y="4868863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/>
              <a:t>Exposición presentada en la 41 Asamblea ASAPRA</a:t>
            </a:r>
            <a:br>
              <a:rPr lang="es-MX" dirty="0" smtClean="0"/>
            </a:br>
            <a:r>
              <a:rPr lang="es-MX" dirty="0" smtClean="0"/>
              <a:t>realizada en </a:t>
            </a:r>
            <a:br>
              <a:rPr lang="es-MX" dirty="0" smtClean="0"/>
            </a:br>
            <a:r>
              <a:rPr lang="es-MX" dirty="0" smtClean="0"/>
              <a:t>Lima Perú 26 de Octubre de 2010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30241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/>
          <a:lstStyle/>
          <a:p>
            <a:pPr eaLnBrk="1" hangingPunct="1"/>
            <a:r>
              <a:rPr lang="es-MX" sz="3200" smtClean="0">
                <a:latin typeface="Book Antiqua" pitchFamily="18" charset="0"/>
              </a:rPr>
              <a:t>III. NECESIDAD ESTATAL DEL AUXILIAR ADUANERO 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395288" y="2332038"/>
            <a:ext cx="8229600" cy="3954462"/>
          </a:xfrm>
        </p:spPr>
        <p:txBody>
          <a:bodyPr/>
          <a:lstStyle/>
          <a:p>
            <a:pPr algn="just" eaLnBrk="1" hangingPunct="1"/>
            <a:r>
              <a:rPr lang="es-MX" sz="2000" smtClean="0">
                <a:latin typeface="Book Antiqua" pitchFamily="18" charset="0"/>
              </a:rPr>
              <a:t>El Estado vigila las fronteras pero necesita auxilio para impedir que el vertiginoso tránsito a través de sus aduanas cause la entrada o salida de cosas prohibidas o que dañen a su población, su industria y al erario público. </a:t>
            </a:r>
          </a:p>
          <a:p>
            <a:pPr algn="just" eaLnBrk="1" hangingPunct="1"/>
            <a:r>
              <a:rPr lang="es-MX" sz="2000" smtClean="0">
                <a:latin typeface="Book Antiqua" pitchFamily="18" charset="0"/>
              </a:rPr>
              <a:t>La entrada dañina de mercancía de difícil identificación, de doble uso, documentación  en idioma extranjero, expresada con tecnicismos requiere la experiencia y conocimientos especiales que permitan descubrir e impedir el engaño y el disimulo.</a:t>
            </a:r>
          </a:p>
          <a:p>
            <a:pPr algn="just" eaLnBrk="1" hangingPunct="1"/>
            <a:r>
              <a:rPr lang="es-MX" sz="2000" smtClean="0">
                <a:latin typeface="Book Antiqua" pitchFamily="18" charset="0"/>
              </a:rPr>
              <a:t>El </a:t>
            </a:r>
            <a:r>
              <a:rPr lang="es-MX" sz="2000" i="1" smtClean="0">
                <a:latin typeface="Book Antiqua" pitchFamily="18" charset="0"/>
              </a:rPr>
              <a:t>Control Aduanero </a:t>
            </a:r>
            <a:r>
              <a:rPr lang="es-MX" sz="2000" smtClean="0">
                <a:latin typeface="Book Antiqua" pitchFamily="18" charset="0"/>
              </a:rPr>
              <a:t>necesita del Auxiliar que le genere y provea de información, filtrada y depurada en sus habilidades, que sumada con otras active y funcione un sistema de inteligencia o análisis de riesgo. </a:t>
            </a:r>
          </a:p>
          <a:p>
            <a:pPr algn="just" eaLnBrk="1" hangingPunct="1"/>
            <a:endParaRPr lang="es-MX" sz="1800" smtClean="0">
              <a:latin typeface="Book Antiqua" pitchFamily="18" charset="0"/>
            </a:endParaRP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30241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1143000"/>
          </a:xfrm>
        </p:spPr>
        <p:txBody>
          <a:bodyPr/>
          <a:lstStyle/>
          <a:p>
            <a:pPr eaLnBrk="1" hangingPunct="1"/>
            <a:r>
              <a:rPr lang="es-MX" sz="3200" smtClean="0">
                <a:latin typeface="Book Antiqua" pitchFamily="18" charset="0"/>
              </a:rPr>
              <a:t>IV. ATRIBUTOS Y DEBERES DEL AUXILIAR ADUANERO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dirty="0" smtClean="0">
                <a:latin typeface="Book Antiqua" pitchFamily="18" charset="0"/>
              </a:rPr>
              <a:t>Atributos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Book Antiqua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Ciudadano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Honestidad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Pericia y experiencia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Confianza </a:t>
            </a:r>
            <a:r>
              <a:rPr lang="es-MX" sz="1800" i="1" dirty="0" smtClean="0">
                <a:latin typeface="Book Antiqua" pitchFamily="18" charset="0"/>
              </a:rPr>
              <a:t>intuitu personae </a:t>
            </a:r>
            <a:endParaRPr lang="es-MX" sz="1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dirty="0" smtClean="0">
                <a:latin typeface="Book Antiqua" pitchFamily="18" charset="0"/>
              </a:rPr>
              <a:t>Deberes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MX" sz="1800" dirty="0" smtClean="0">
              <a:latin typeface="Book Antiqua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Lealtad al Estado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Declarar la veracidad y autenticidad que le conste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Impedir violaciones al control aduanero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Denunciar cualquier intento de violación que conozca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>
              <a:latin typeface="Book Antiqua" pitchFamily="18" charset="0"/>
            </a:endParaRP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41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200" smtClean="0">
                <a:latin typeface="Book Antiqua" pitchFamily="18" charset="0"/>
              </a:rPr>
              <a:t>V. RESPONSABILIDADES, PRERROGATIVAS Y SANCIONES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dirty="0" smtClean="0">
                <a:latin typeface="Book Antiqua" pitchFamily="18" charset="0"/>
              </a:rPr>
              <a:t>Responsabilidades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>
              <a:latin typeface="Book Antiqua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Auxiliar a la autoridad aduanera.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Aplicar toda su pericia en someter las mercancías al control aduanero.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Dedicarse exclusivamente a la función de auxiliar aduanero.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No recibir ningún emolumento adicional a lo debido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dirty="0" smtClean="0">
                <a:latin typeface="Book Antiqua" pitchFamily="18" charset="0"/>
              </a:rPr>
              <a:t>Prerrogativas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Estabilidad en la función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Condiciones para la ejecución de su función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Garantías legales frente a los introductores y extractores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800" dirty="0" smtClean="0">
                <a:latin typeface="Book Antiqua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dirty="0" smtClean="0">
                <a:latin typeface="Book Antiqua" pitchFamily="18" charset="0"/>
              </a:rPr>
              <a:t>Sanciones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sz="1800" dirty="0" smtClean="0">
                <a:latin typeface="Book Antiqua" pitchFamily="18" charset="0"/>
              </a:rPr>
              <a:t>Cancelación por contrabando deliberado.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smtClean="0">
                <a:latin typeface="Book Antiqua" pitchFamily="18" charset="0"/>
              </a:rPr>
              <a:t>VI. ESTATUTO DE EMPRESARIO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000" smtClean="0">
                <a:latin typeface="Book Antiqua" pitchFamily="18" charset="0"/>
              </a:rPr>
              <a:t>Calificación en algunas leyes de comisionista, comerciante o empresario.</a:t>
            </a:r>
          </a:p>
          <a:p>
            <a:pPr algn="just"/>
            <a:r>
              <a:rPr lang="es-MX" sz="2000" smtClean="0">
                <a:latin typeface="Book Antiqua" pitchFamily="18" charset="0"/>
              </a:rPr>
              <a:t>Con facultad de ejecutar actos de comercio por cuenta y nombre propios. </a:t>
            </a:r>
          </a:p>
          <a:p>
            <a:pPr algn="just"/>
            <a:r>
              <a:rPr lang="es-MX" sz="2000" smtClean="0">
                <a:latin typeface="Book Antiqua" pitchFamily="18" charset="0"/>
              </a:rPr>
              <a:t>Propietario de medios de transporte y almacenista.</a:t>
            </a:r>
          </a:p>
          <a:p>
            <a:pPr algn="just"/>
            <a:r>
              <a:rPr lang="es-MX" sz="2000" smtClean="0">
                <a:latin typeface="Book Antiqua" pitchFamily="18" charset="0"/>
              </a:rPr>
              <a:t>Relacionado con el importador y exportador por una paga de dinero</a:t>
            </a:r>
          </a:p>
          <a:p>
            <a:pPr algn="just"/>
            <a:r>
              <a:rPr lang="es-MX" sz="2000" smtClean="0">
                <a:latin typeface="Book Antiqua" pitchFamily="18" charset="0"/>
              </a:rPr>
              <a:t>Titular de una autorización de “competencia técnica” o “de oficio”. </a:t>
            </a:r>
          </a:p>
          <a:p>
            <a:pPr algn="just"/>
            <a:r>
              <a:rPr lang="es-MX" sz="2000" smtClean="0">
                <a:latin typeface="Book Antiqua" pitchFamily="18" charset="0"/>
              </a:rPr>
              <a:t>Dedicado a esa actividad con fines económicos o lucrativos</a:t>
            </a:r>
          </a:p>
          <a:p>
            <a:pPr algn="just"/>
            <a:r>
              <a:rPr lang="es-MX" sz="2000" smtClean="0">
                <a:latin typeface="Book Antiqua" pitchFamily="18" charset="0"/>
              </a:rPr>
              <a:t>Autocalificado como “iniciativa privada”, inmerso en el ámbito de la competencia económica.</a:t>
            </a:r>
          </a:p>
          <a:p>
            <a:pPr algn="just"/>
            <a:r>
              <a:rPr lang="es-MX" sz="2000" smtClean="0">
                <a:latin typeface="Book Antiqua" pitchFamily="18" charset="0"/>
              </a:rPr>
              <a:t>Sujeto a las sanciones graves aduaneras por declarante solidario con el propietario de las mercancías. </a:t>
            </a:r>
          </a:p>
          <a:p>
            <a:pPr algn="just"/>
            <a:endParaRPr lang="es-MX" sz="200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437063"/>
            <a:ext cx="15859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268413"/>
            <a:ext cx="57594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5445125"/>
            <a:ext cx="8229600" cy="4997450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100" dirty="0" smtClean="0"/>
              <a:t>AMBIGÜEDAD </a:t>
            </a:r>
            <a:r>
              <a:rPr lang="es-MX" sz="2100" dirty="0"/>
              <a:t>DE SU ESTATUTO </a:t>
            </a:r>
            <a:r>
              <a:rPr lang="es-MX" sz="2100" dirty="0" smtClean="0"/>
              <a:t>JURÍDICO</a:t>
            </a:r>
            <a:r>
              <a:rPr lang="es-MX" sz="2100" dirty="0"/>
              <a:t> </a:t>
            </a:r>
            <a:r>
              <a:rPr lang="es-MX" sz="2100" dirty="0" smtClean="0"/>
              <a:t>Y DUALIDAD EN SUS FUNCIONES </a:t>
            </a:r>
            <a:endParaRPr lang="es-MX" sz="21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900" dirty="0" smtClean="0">
              <a:latin typeface="Book Antiqua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600"/>
            <a:ext cx="16859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s-MX" sz="3200" smtClean="0">
                <a:latin typeface="Book Antiqua" pitchFamily="18" charset="0"/>
              </a:rPr>
              <a:t>VII. INSEGURIDAD JURÍDICA POR DUALIDAD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pPr eaLnBrk="1" hangingPunct="1"/>
            <a:r>
              <a:rPr lang="es-MX" sz="2400" smtClean="0">
                <a:latin typeface="Book Antiqua" pitchFamily="18" charset="0"/>
              </a:rPr>
              <a:t>VIII. CONDICIONES PARA LA LIBRE DECLARACIÓN ADUANERA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800" dirty="0" smtClean="0">
                <a:latin typeface="Book Antiqua" pitchFamily="18" charset="0"/>
              </a:rPr>
              <a:t>	</a:t>
            </a:r>
            <a:r>
              <a:rPr lang="es-MX" sz="4900" b="1" dirty="0" smtClean="0">
                <a:latin typeface="Book Antiqua" pitchFamily="18" charset="0"/>
              </a:rPr>
              <a:t>1. Del </a:t>
            </a:r>
            <a:r>
              <a:rPr lang="es-MX" sz="4900" b="1" dirty="0">
                <a:latin typeface="Book Antiqua" pitchFamily="18" charset="0"/>
              </a:rPr>
              <a:t>Sistema </a:t>
            </a:r>
            <a:r>
              <a:rPr lang="es-MX" sz="4900" b="1" dirty="0" smtClean="0">
                <a:latin typeface="Book Antiqua" pitchFamily="18" charset="0"/>
              </a:rPr>
              <a:t>Aduanero</a:t>
            </a:r>
            <a:r>
              <a:rPr lang="es-MX" sz="4900" dirty="0" smtClean="0">
                <a:latin typeface="Book Antiqua" pitchFamily="18" charset="0"/>
              </a:rPr>
              <a:t>. </a:t>
            </a:r>
            <a:endParaRPr lang="es-MX" sz="49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900" dirty="0">
                <a:latin typeface="Book Antiqua" pitchFamily="18" charset="0"/>
              </a:rPr>
              <a:t> 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>
                <a:latin typeface="Book Antiqua" pitchFamily="18" charset="0"/>
              </a:rPr>
              <a:t>Alto control de </a:t>
            </a:r>
            <a:r>
              <a:rPr lang="es-MX" sz="4900" dirty="0" smtClean="0">
                <a:latin typeface="Book Antiqua" pitchFamily="18" charset="0"/>
              </a:rPr>
              <a:t>la entrada y salida de </a:t>
            </a:r>
            <a:r>
              <a:rPr lang="es-MX" sz="4900" dirty="0">
                <a:latin typeface="Book Antiqua" pitchFamily="18" charset="0"/>
              </a:rPr>
              <a:t>los </a:t>
            </a:r>
            <a:r>
              <a:rPr lang="es-MX" sz="4900" dirty="0" smtClean="0">
                <a:latin typeface="Book Antiqua" pitchFamily="18" charset="0"/>
              </a:rPr>
              <a:t>transporte </a:t>
            </a:r>
            <a:r>
              <a:rPr lang="es-MX" sz="4900" dirty="0">
                <a:latin typeface="Book Antiqua" pitchFamily="18" charset="0"/>
              </a:rPr>
              <a:t>y contenedores; </a:t>
            </a:r>
            <a:r>
              <a:rPr lang="es-MX" sz="4900" dirty="0" smtClean="0">
                <a:latin typeface="Book Antiqua" pitchFamily="18" charset="0"/>
              </a:rPr>
              <a:t>de </a:t>
            </a:r>
            <a:r>
              <a:rPr lang="es-MX" sz="4900" dirty="0">
                <a:latin typeface="Book Antiqua" pitchFamily="18" charset="0"/>
              </a:rPr>
              <a:t>los residentes </a:t>
            </a:r>
            <a:r>
              <a:rPr lang="es-MX" sz="4900" dirty="0" smtClean="0">
                <a:latin typeface="Book Antiqua" pitchFamily="18" charset="0"/>
              </a:rPr>
              <a:t>y </a:t>
            </a:r>
            <a:r>
              <a:rPr lang="es-MX" sz="4900" dirty="0">
                <a:latin typeface="Book Antiqua" pitchFamily="18" charset="0"/>
              </a:rPr>
              <a:t>de los pasajeros internacionales.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 smtClean="0">
                <a:latin typeface="Book Antiqua" pitchFamily="18" charset="0"/>
              </a:rPr>
              <a:t>Total control </a:t>
            </a:r>
            <a:r>
              <a:rPr lang="es-MX" sz="4900" dirty="0">
                <a:latin typeface="Book Antiqua" pitchFamily="18" charset="0"/>
              </a:rPr>
              <a:t>de </a:t>
            </a:r>
            <a:r>
              <a:rPr lang="es-MX" sz="4900" dirty="0" smtClean="0">
                <a:latin typeface="Book Antiqua" pitchFamily="18" charset="0"/>
              </a:rPr>
              <a:t>ingresos personales y corporativos “cualquier </a:t>
            </a:r>
            <a:r>
              <a:rPr lang="es-MX" sz="4900" dirty="0">
                <a:latin typeface="Book Antiqua" pitchFamily="18" charset="0"/>
              </a:rPr>
              <a:t>fuente, cualquier concepto”.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>
                <a:latin typeface="Book Antiqua" pitchFamily="18" charset="0"/>
              </a:rPr>
              <a:t>Alta bancarización de la actividad económica.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>
                <a:latin typeface="Book Antiqua" pitchFamily="18" charset="0"/>
              </a:rPr>
              <a:t>Reducida o nula presencia de “economía informal”.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 smtClean="0">
                <a:latin typeface="Book Antiqua" pitchFamily="18" charset="0"/>
              </a:rPr>
              <a:t>Elevada “</a:t>
            </a:r>
            <a:r>
              <a:rPr lang="es-MX" sz="4900" dirty="0">
                <a:latin typeface="Book Antiqua" pitchFamily="18" charset="0"/>
              </a:rPr>
              <a:t>cultura de </a:t>
            </a:r>
            <a:r>
              <a:rPr lang="es-MX" sz="4900" dirty="0" smtClean="0">
                <a:latin typeface="Book Antiqua" pitchFamily="18" charset="0"/>
              </a:rPr>
              <a:t>cumplimiento” y eficacia de </a:t>
            </a:r>
            <a:r>
              <a:rPr lang="es-MX" sz="4900" dirty="0">
                <a:latin typeface="Book Antiqua" pitchFamily="18" charset="0"/>
              </a:rPr>
              <a:t>mecanismos anti-corrupción.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MX" sz="49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900" dirty="0" smtClean="0">
                <a:latin typeface="Book Antiqua" pitchFamily="18" charset="0"/>
              </a:rPr>
              <a:t>	</a:t>
            </a:r>
            <a:r>
              <a:rPr lang="es-MX" sz="4900" b="1" dirty="0" smtClean="0">
                <a:latin typeface="Book Antiqua" pitchFamily="18" charset="0"/>
              </a:rPr>
              <a:t>2. Del sistema comercial.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4900" dirty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 smtClean="0">
                <a:latin typeface="Book Antiqua" pitchFamily="18" charset="0"/>
              </a:rPr>
              <a:t>Rol participativo de </a:t>
            </a:r>
            <a:r>
              <a:rPr lang="es-MX" sz="4900" dirty="0">
                <a:latin typeface="Book Antiqua" pitchFamily="18" charset="0"/>
              </a:rPr>
              <a:t>sus empresas en el mercado internacional.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>
                <a:latin typeface="Book Antiqua" pitchFamily="18" charset="0"/>
              </a:rPr>
              <a:t>Integración horizontal en </a:t>
            </a:r>
            <a:r>
              <a:rPr lang="es-MX" sz="4900" dirty="0" smtClean="0">
                <a:latin typeface="Book Antiqua" pitchFamily="18" charset="0"/>
              </a:rPr>
              <a:t>su cadena productiva (vendedor-transporte-comprador</a:t>
            </a:r>
            <a:r>
              <a:rPr lang="es-MX" sz="4900" dirty="0">
                <a:latin typeface="Book Antiqua" pitchFamily="18" charset="0"/>
              </a:rPr>
              <a:t>) y vertical (materias-insumos-intermedios-acabados-empaque).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>
                <a:latin typeface="Book Antiqua" pitchFamily="18" charset="0"/>
              </a:rPr>
              <a:t>Encadenamiento de su pequeña empresa a los procesos de las grandes.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900" dirty="0" smtClean="0">
                <a:latin typeface="Book Antiqua" pitchFamily="18" charset="0"/>
              </a:rPr>
              <a:t>No </a:t>
            </a:r>
            <a:r>
              <a:rPr lang="es-MX" sz="4900" dirty="0">
                <a:latin typeface="Book Antiqua" pitchFamily="18" charset="0"/>
              </a:rPr>
              <a:t>uso de medidas tributarias como barreras comerciales.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4900" dirty="0">
              <a:latin typeface="Book Antiqua" pitchFamily="18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30241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¡Muchas Gracias</a:t>
            </a:r>
          </a:p>
        </p:txBody>
      </p:sp>
      <p:sp>
        <p:nvSpPr>
          <p:cNvPr id="17411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andres_rohde@hotmail.com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30241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 descr="euroas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7127875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1 Título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es-MX" sz="3200" smtClean="0">
                <a:latin typeface="Book Antiqua" pitchFamily="18" charset="0"/>
              </a:rPr>
              <a:t>I. CONTEXTO HISTÓRICO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Book Antiqu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600" dirty="0" smtClean="0">
                <a:latin typeface="Book Antiqua" pitchFamily="18" charset="0"/>
              </a:rPr>
              <a:t>La sobrevivencia basada en la caza, la recolección y la pesca hicieron que el hombre se moviera constantemente de territorios.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75533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1 Rectángulo"/>
          <p:cNvSpPr>
            <a:spLocks noChangeArrowheads="1"/>
          </p:cNvSpPr>
          <p:nvPr/>
        </p:nvSpPr>
        <p:spPr bwMode="auto">
          <a:xfrm>
            <a:off x="323850" y="620713"/>
            <a:ext cx="85693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r>
              <a:rPr lang="es-MX" sz="1600">
                <a:latin typeface="Book Antiqua" pitchFamily="18" charset="0"/>
              </a:rPr>
              <a:t>Desde entonces las ciudades se han protegido por murallas (Ur y Babilonia, Mesopotamia, 5,000 a.c.;  Troya 4,000 a.c.; Byblos, Fenicia 3,550 a.c.; Menfis, Egipto 3,000 a.c. ), para proteger lo más escaso y valioso: las mujeres y los hombres jóvenes. </a:t>
            </a:r>
            <a:endParaRPr lang="es-MX">
              <a:latin typeface="Book Antiqua" pitchFamily="18" charset="0"/>
            </a:endParaRPr>
          </a:p>
        </p:txBody>
      </p:sp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6588125" y="3573463"/>
            <a:ext cx="1728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FF00"/>
                </a:solidFill>
                <a:latin typeface="Calibri" pitchFamily="34" charset="0"/>
              </a:rPr>
              <a:t>UR</a:t>
            </a:r>
          </a:p>
        </p:txBody>
      </p: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4427538" y="2781300"/>
            <a:ext cx="2160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FF00"/>
                </a:solidFill>
                <a:latin typeface="Calibri" pitchFamily="34" charset="0"/>
              </a:rPr>
              <a:t>BABILONIA</a:t>
            </a:r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2700338" y="2349500"/>
            <a:ext cx="13668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FF00"/>
                </a:solidFill>
                <a:latin typeface="Calibri" pitchFamily="34" charset="0"/>
              </a:rPr>
              <a:t>BIBLOS</a:t>
            </a:r>
          </a:p>
        </p:txBody>
      </p:sp>
      <p:sp>
        <p:nvSpPr>
          <p:cNvPr id="4103" name="6 CuadroTexto"/>
          <p:cNvSpPr txBox="1">
            <a:spLocks noChangeArrowheads="1"/>
          </p:cNvSpPr>
          <p:nvPr/>
        </p:nvSpPr>
        <p:spPr bwMode="auto">
          <a:xfrm>
            <a:off x="2411413" y="3716338"/>
            <a:ext cx="1728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FF00"/>
                </a:solidFill>
                <a:latin typeface="Calibri" pitchFamily="34" charset="0"/>
              </a:rPr>
              <a:t>MENFIS</a:t>
            </a:r>
          </a:p>
        </p:txBody>
      </p:sp>
      <p:sp>
        <p:nvSpPr>
          <p:cNvPr id="4104" name="7 CuadroTexto"/>
          <p:cNvSpPr txBox="1">
            <a:spLocks noChangeArrowheads="1"/>
          </p:cNvSpPr>
          <p:nvPr/>
        </p:nvSpPr>
        <p:spPr bwMode="auto">
          <a:xfrm>
            <a:off x="684213" y="7651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FF00"/>
                </a:solidFill>
                <a:latin typeface="Calibri" pitchFamily="34" charset="0"/>
              </a:rPr>
              <a:t>TROYA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323850" y="1071563"/>
            <a:ext cx="86407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endParaRPr lang="es-MX">
              <a:latin typeface="Book Antiqua" pitchFamily="18" charset="0"/>
            </a:endParaRPr>
          </a:p>
          <a:p>
            <a:pPr algn="just"/>
            <a:r>
              <a:rPr lang="es-MX" sz="1600">
                <a:latin typeface="Book Antiqua" pitchFamily="18" charset="0"/>
              </a:rPr>
              <a:t>Se entraba o salía por una puerta severamente vigilada y todos los bultos eran inspeccionados por personas de la ciudad de la absoluta confianza que debían conocer de hierbas, animales, vegetales, metales y las cosas mas desconocidas por los demás, evitar envenenamientos o saqueos de armas, alimentos o curaciones.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3375"/>
            <a:ext cx="745331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179388" y="363538"/>
            <a:ext cx="8713787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r>
              <a:rPr lang="es-MX" sz="1600">
                <a:latin typeface="Book Antiqua" pitchFamily="18" charset="0"/>
              </a:rPr>
              <a:t>Las ciudades amuralladas se fueron estableciendo en lugares estratégicos  para controlar e impedir el paso a las continuas e incesantes invasiones. </a:t>
            </a:r>
          </a:p>
          <a:p>
            <a:pPr algn="just"/>
            <a:r>
              <a:rPr lang="es-MX" sz="1600">
                <a:latin typeface="Book Antiqua" pitchFamily="18" charset="0"/>
              </a:rPr>
              <a:t>Pérgamo (450 a c) y Alejandría (330) serán puertos de control de paso también en medio de murallas. </a:t>
            </a:r>
          </a:p>
        </p:txBody>
      </p:sp>
      <p:pic>
        <p:nvPicPr>
          <p:cNvPr id="6147" name="5 Imagen" descr="euroas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488238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onector"/>
          <p:cNvSpPr/>
          <p:nvPr/>
        </p:nvSpPr>
        <p:spPr>
          <a:xfrm>
            <a:off x="2195513" y="2565400"/>
            <a:ext cx="136525" cy="1127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8" name="7 Conector"/>
          <p:cNvSpPr/>
          <p:nvPr/>
        </p:nvSpPr>
        <p:spPr>
          <a:xfrm>
            <a:off x="2339975" y="2420938"/>
            <a:ext cx="136525" cy="1127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9" name="8 Conector"/>
          <p:cNvSpPr/>
          <p:nvPr/>
        </p:nvSpPr>
        <p:spPr>
          <a:xfrm>
            <a:off x="2124075" y="2205038"/>
            <a:ext cx="136525" cy="1127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0" name="9 Conector"/>
          <p:cNvSpPr/>
          <p:nvPr/>
        </p:nvSpPr>
        <p:spPr>
          <a:xfrm>
            <a:off x="1979613" y="2420938"/>
            <a:ext cx="136525" cy="1127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250825" y="260350"/>
            <a:ext cx="8713788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r>
              <a:rPr lang="es-MX" sz="1600">
                <a:latin typeface="Book Antiqua" pitchFamily="18" charset="0"/>
              </a:rPr>
              <a:t>Roma (753 a.c.) también fue destruida 390 a c, y por ello construye su muralla alrededor de las 7 colinas (Serviana). </a:t>
            </a:r>
          </a:p>
        </p:txBody>
      </p:sp>
      <p:pic>
        <p:nvPicPr>
          <p:cNvPr id="7171" name="Picture 4" descr="http://i204.photobucket.com/albums/bb263/astroboy_012/roma_an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575945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Rectángulo"/>
          <p:cNvSpPr>
            <a:spLocks noChangeArrowheads="1"/>
          </p:cNvSpPr>
          <p:nvPr/>
        </p:nvSpPr>
        <p:spPr bwMode="auto">
          <a:xfrm>
            <a:off x="179388" y="5657850"/>
            <a:ext cx="860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>
                <a:latin typeface="Book Antiqua" pitchFamily="18" charset="0"/>
              </a:rPr>
              <a:t>El imperio romano ordenó el modelo urbano dentro de murallas con 4 puertas o aduanas, vigiladas por los militares e inspeccionadas por expertos que debían reconocer y verificar que las cosas y animales que entraran o salieran fueran inocuas.  En la edad media todas las ciudades estaban amuralladas. </a:t>
            </a:r>
          </a:p>
        </p:txBody>
      </p:sp>
      <p:pic>
        <p:nvPicPr>
          <p:cNvPr id="8195" name="22 Imagen" descr="Modelo de planta de una ciudad tipo rom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0" y="1293813"/>
            <a:ext cx="56134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chivo:Europe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8913"/>
            <a:ext cx="611981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1 Rectángulo"/>
          <p:cNvSpPr>
            <a:spLocks noChangeArrowheads="1"/>
          </p:cNvSpPr>
          <p:nvPr/>
        </p:nvSpPr>
        <p:spPr bwMode="auto">
          <a:xfrm>
            <a:off x="250825" y="260350"/>
            <a:ext cx="87137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endParaRPr lang="es-MX" sz="1600">
              <a:latin typeface="Book Antiqua" pitchFamily="18" charset="0"/>
            </a:endParaRPr>
          </a:p>
          <a:p>
            <a:pPr algn="just"/>
            <a:r>
              <a:rPr lang="es-MX" sz="1600">
                <a:latin typeface="Book Antiqua" pitchFamily="18" charset="0"/>
              </a:rPr>
              <a:t>Las murallas fueron sustituidas por fuertes y trincheras en los puntos mas remotos de los territorios,  alejando las luchas de los territorios de las ciudades. </a:t>
            </a:r>
          </a:p>
          <a:p>
            <a:pPr algn="just"/>
            <a:r>
              <a:rPr lang="es-MX" sz="1600">
                <a:latin typeface="Book Antiqua" pitchFamily="18" charset="0"/>
              </a:rPr>
              <a:t>El Rey Fernando II de España, ordenó la aplicación del modelo urbano romano a las ciudades  que se establecieran en los nuevos territorios de América.</a:t>
            </a:r>
          </a:p>
        </p:txBody>
      </p:sp>
      <p:sp>
        <p:nvSpPr>
          <p:cNvPr id="5" name="4 Conector"/>
          <p:cNvSpPr/>
          <p:nvPr/>
        </p:nvSpPr>
        <p:spPr>
          <a:xfrm>
            <a:off x="3348038" y="3213100"/>
            <a:ext cx="144462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" name="5 Conector"/>
          <p:cNvSpPr/>
          <p:nvPr/>
        </p:nvSpPr>
        <p:spPr>
          <a:xfrm>
            <a:off x="3492500" y="357346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7" name="6 Conector"/>
          <p:cNvSpPr/>
          <p:nvPr/>
        </p:nvSpPr>
        <p:spPr>
          <a:xfrm>
            <a:off x="3635375" y="3213100"/>
            <a:ext cx="144463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8" name="7 Conector"/>
          <p:cNvSpPr/>
          <p:nvPr/>
        </p:nvSpPr>
        <p:spPr>
          <a:xfrm>
            <a:off x="3276600" y="3500438"/>
            <a:ext cx="142875" cy="1444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9" name="8 Conector"/>
          <p:cNvSpPr/>
          <p:nvPr/>
        </p:nvSpPr>
        <p:spPr>
          <a:xfrm>
            <a:off x="3563938" y="2708275"/>
            <a:ext cx="144462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0" name="9 Conector"/>
          <p:cNvSpPr/>
          <p:nvPr/>
        </p:nvSpPr>
        <p:spPr>
          <a:xfrm>
            <a:off x="3851275" y="2708275"/>
            <a:ext cx="144463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1" name="10 Conector"/>
          <p:cNvSpPr/>
          <p:nvPr/>
        </p:nvSpPr>
        <p:spPr>
          <a:xfrm>
            <a:off x="3995738" y="2852738"/>
            <a:ext cx="144462" cy="1444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2" name="11 Conector"/>
          <p:cNvSpPr/>
          <p:nvPr/>
        </p:nvSpPr>
        <p:spPr>
          <a:xfrm>
            <a:off x="3924300" y="3429000"/>
            <a:ext cx="142875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3" name="12 Conector"/>
          <p:cNvSpPr/>
          <p:nvPr/>
        </p:nvSpPr>
        <p:spPr>
          <a:xfrm>
            <a:off x="4284663" y="357346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" name="13 Conector"/>
          <p:cNvSpPr/>
          <p:nvPr/>
        </p:nvSpPr>
        <p:spPr>
          <a:xfrm>
            <a:off x="4716463" y="3500438"/>
            <a:ext cx="142875" cy="1444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5" name="14 Conector"/>
          <p:cNvSpPr/>
          <p:nvPr/>
        </p:nvSpPr>
        <p:spPr>
          <a:xfrm>
            <a:off x="4356100" y="2924175"/>
            <a:ext cx="144463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6" name="15 Conector"/>
          <p:cNvSpPr/>
          <p:nvPr/>
        </p:nvSpPr>
        <p:spPr>
          <a:xfrm>
            <a:off x="4356100" y="3357563"/>
            <a:ext cx="144463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7" name="16 Conector"/>
          <p:cNvSpPr/>
          <p:nvPr/>
        </p:nvSpPr>
        <p:spPr>
          <a:xfrm>
            <a:off x="3652838" y="3517900"/>
            <a:ext cx="144462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8" name="17 Conector"/>
          <p:cNvSpPr/>
          <p:nvPr/>
        </p:nvSpPr>
        <p:spPr>
          <a:xfrm>
            <a:off x="4572000" y="3644900"/>
            <a:ext cx="144463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9" name="18 Conector"/>
          <p:cNvSpPr/>
          <p:nvPr/>
        </p:nvSpPr>
        <p:spPr>
          <a:xfrm>
            <a:off x="3779838" y="2997200"/>
            <a:ext cx="144462" cy="14446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marL="914400" lvl="1" indent="-457200" eaLnBrk="1" hangingPunct="1">
              <a:buFont typeface="Arial" charset="0"/>
              <a:buAutoNum type="arabicPeriod"/>
            </a:pPr>
            <a:r>
              <a:rPr lang="es-MX" sz="2000" smtClean="0"/>
              <a:t>El fin de la guerra fría y la composición mundial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es-MX" sz="2000" smtClean="0"/>
              <a:t>Las amenazas a la seguridad nacional y el sistema financiero global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es-MX" sz="2000" smtClean="0"/>
              <a:t>Inversión, Comercio y Modelo Económico (IOE) </a:t>
            </a:r>
          </a:p>
          <a:p>
            <a:pPr marL="914400" lvl="1" indent="-457200" eaLnBrk="1" hangingPunct="1">
              <a:buFont typeface="Arial" charset="0"/>
              <a:buAutoNum type="arabicPeriod"/>
            </a:pPr>
            <a:r>
              <a:rPr lang="es-MX" sz="2000" smtClean="0"/>
              <a:t>Amenazas aduaneras contemporáneas</a:t>
            </a:r>
          </a:p>
          <a:p>
            <a:pPr marL="1314450" lvl="2" indent="-457200" algn="just" eaLnBrk="1" hangingPunct="1">
              <a:buFont typeface="Arial" charset="0"/>
              <a:buAutoNum type="arabicPeriod"/>
            </a:pPr>
            <a:r>
              <a:rPr lang="es-MX" sz="1600" smtClean="0"/>
              <a:t>ATAQUES TERRORISTAS </a:t>
            </a:r>
          </a:p>
          <a:p>
            <a:pPr marL="1314450" lvl="2" indent="-457200" algn="just" eaLnBrk="1" hangingPunct="1">
              <a:buFont typeface="Arial" charset="0"/>
              <a:buAutoNum type="arabicPeriod"/>
            </a:pPr>
            <a:r>
              <a:rPr lang="es-MX" sz="1600" smtClean="0"/>
              <a:t>TRÁFICO DE ARMAS, SUSTANCIAS EXPLOSIVAS, ESTUPEFACIENTES, DINERO ÍLICITO, ÓRGANOS HUMANOS Y PERSONAS. </a:t>
            </a:r>
          </a:p>
          <a:p>
            <a:pPr marL="1314450" lvl="2" indent="-457200" eaLnBrk="1" hangingPunct="1">
              <a:buFont typeface="Arial" charset="0"/>
              <a:buAutoNum type="arabicPeriod"/>
            </a:pPr>
            <a:r>
              <a:rPr lang="es-MX" sz="1600" smtClean="0"/>
              <a:t>INCREMENTO DE FRAUDE POR ORIGEN, VALOR Y TRIBUTOS INTERNOS. </a:t>
            </a:r>
          </a:p>
          <a:p>
            <a:pPr marL="1314450" lvl="2" indent="-457200" eaLnBrk="1" hangingPunct="1">
              <a:buFont typeface="Arial" charset="0"/>
              <a:buAutoNum type="arabicPeriod"/>
            </a:pPr>
            <a:r>
              <a:rPr lang="es-MX" sz="1600" smtClean="0"/>
              <a:t>ATAQUES A LA PROPIEDAD INTELECTUAL </a:t>
            </a:r>
          </a:p>
          <a:p>
            <a:pPr marL="1314450" lvl="2" indent="-457200" eaLnBrk="1" hangingPunct="1">
              <a:buFont typeface="Arial" charset="0"/>
              <a:buAutoNum type="arabicPeriod"/>
            </a:pPr>
            <a:r>
              <a:rPr lang="es-MX" sz="1600" smtClean="0"/>
              <a:t>DESMANTELAMIENTO DE VIEJOS CONTROLES 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41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1 Título"/>
          <p:cNvSpPr>
            <a:spLocks noGrp="1"/>
          </p:cNvSpPr>
          <p:nvPr>
            <p:ph type="title"/>
          </p:nvPr>
        </p:nvSpPr>
        <p:spPr>
          <a:xfrm>
            <a:off x="611188" y="836613"/>
            <a:ext cx="8229600" cy="1143000"/>
          </a:xfrm>
        </p:spPr>
        <p:txBody>
          <a:bodyPr/>
          <a:lstStyle/>
          <a:p>
            <a:pPr eaLnBrk="1" hangingPunct="1"/>
            <a:r>
              <a:rPr lang="es-MX" sz="3200" smtClean="0">
                <a:latin typeface="Arial" charset="0"/>
                <a:cs typeface="Arial" charset="0"/>
              </a:rPr>
              <a:t>II. CONTEXTO ACTUAL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761</Words>
  <Application>Microsoft Office PowerPoint</Application>
  <PresentationFormat>Presentación en pantalla (4:3)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Book Antiqua</vt:lpstr>
      <vt:lpstr>Tema de Office</vt:lpstr>
      <vt:lpstr> LA SEGURIDAD JURÍDICA  DEL DESPACHANTE DE ADUANAS    ANDRÉS ROHDE PONCE </vt:lpstr>
      <vt:lpstr>I. CONTEXTO HISTÓRICO </vt:lpstr>
      <vt:lpstr>Diapositiva 3</vt:lpstr>
      <vt:lpstr>Diapositiva 4</vt:lpstr>
      <vt:lpstr>Diapositiva 5</vt:lpstr>
      <vt:lpstr>Diapositiva 6</vt:lpstr>
      <vt:lpstr>Diapositiva 7</vt:lpstr>
      <vt:lpstr>Diapositiva 8</vt:lpstr>
      <vt:lpstr>II. CONTEXTO ACTUAL</vt:lpstr>
      <vt:lpstr>III. NECESIDAD ESTATAL DEL AUXILIAR ADUANERO </vt:lpstr>
      <vt:lpstr>IV. ATRIBUTOS Y DEBERES DEL AUXILIAR ADUANERO</vt:lpstr>
      <vt:lpstr>V. RESPONSABILIDADES, PRERROGATIVAS Y SANCIONES </vt:lpstr>
      <vt:lpstr>VI. ESTATUTO DE EMPRESARIO</vt:lpstr>
      <vt:lpstr>VII. INSEGURIDAD JURÍDICA POR DUALIDAD</vt:lpstr>
      <vt:lpstr>VIII. CONDICIONES PARA LA LIBRE DECLARACIÓN ADUANERA</vt:lpstr>
      <vt:lpstr>¡Muchas Gracias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SEGURIDAD JURÍDICA  DEL DESPACHANTE DE ADUANAS    ANDRÉS ROHDE PONCE</dc:title>
  <dc:creator>Andres Rohde</dc:creator>
  <cp:lastModifiedBy>Li</cp:lastModifiedBy>
  <cp:revision>77</cp:revision>
  <dcterms:created xsi:type="dcterms:W3CDTF">2010-10-23T23:09:56Z</dcterms:created>
  <dcterms:modified xsi:type="dcterms:W3CDTF">2010-11-10T20:18:11Z</dcterms:modified>
</cp:coreProperties>
</file>